
<file path=[Content_Types].xml><?xml version="1.0" encoding="utf-8"?>
<Types xmlns="http://schemas.openxmlformats.org/package/2006/content-types">
  <Default Extension="xml" ContentType="application/xml"/>
  <Default Extension="tmp" ContentType="image/png"/>
  <Default Extension="rels" ContentType="application/vnd.openxmlformats-package.relationships+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2" r:id="rId3"/>
    <p:sldId id="257" r:id="rId4"/>
    <p:sldId id="277" r:id="rId5"/>
    <p:sldId id="260" r:id="rId6"/>
    <p:sldId id="261" r:id="rId7"/>
    <p:sldId id="263" r:id="rId8"/>
    <p:sldId id="264" r:id="rId9"/>
    <p:sldId id="278" r:id="rId10"/>
    <p:sldId id="274" r:id="rId11"/>
    <p:sldId id="275" r:id="rId12"/>
    <p:sldId id="283" r:id="rId13"/>
    <p:sldId id="276" r:id="rId14"/>
    <p:sldId id="284" r:id="rId15"/>
    <p:sldId id="273" r:id="rId16"/>
    <p:sldId id="270"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1" autoAdjust="0"/>
    <p:restoredTop sz="94681"/>
  </p:normalViewPr>
  <p:slideViewPr>
    <p:cSldViewPr snapToGrid="0">
      <p:cViewPr varScale="1">
        <p:scale>
          <a:sx n="107" d="100"/>
          <a:sy n="107" d="100"/>
        </p:scale>
        <p:origin x="568" y="176"/>
      </p:cViewPr>
      <p:guideLst/>
    </p:cSldViewPr>
  </p:slideViewPr>
  <p:notesTextViewPr>
    <p:cViewPr>
      <p:scale>
        <a:sx n="1" d="1"/>
        <a:sy n="1" d="1"/>
      </p:scale>
      <p:origin x="0" y="0"/>
    </p:cViewPr>
  </p:notesTextViewPr>
  <p:sorterViewPr>
    <p:cViewPr>
      <p:scale>
        <a:sx n="100" d="100"/>
        <a:sy n="100" d="100"/>
      </p:scale>
      <p:origin x="0" y="-99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3D6AC-06FA-442A-85F4-6ACBEBB7E62B}" type="datetimeFigureOut">
              <a:rPr lang="en-US" smtClean="0"/>
              <a:t>2/13/18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5F554-542D-475A-83F3-44E35E34D766}" type="slidenum">
              <a:rPr lang="en-US" smtClean="0"/>
              <a:t>‹#›</a:t>
            </a:fld>
            <a:endParaRPr lang="en-US" dirty="0"/>
          </a:p>
        </p:txBody>
      </p:sp>
    </p:spTree>
    <p:extLst>
      <p:ext uri="{BB962C8B-B14F-4D97-AF65-F5344CB8AC3E}">
        <p14:creationId xmlns:p14="http://schemas.microsoft.com/office/powerpoint/2010/main" val="300009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start a state association when nothing exists.</a:t>
            </a:r>
          </a:p>
        </p:txBody>
      </p:sp>
      <p:sp>
        <p:nvSpPr>
          <p:cNvPr id="4" name="Slide Number Placeholder 3"/>
          <p:cNvSpPr>
            <a:spLocks noGrp="1"/>
          </p:cNvSpPr>
          <p:nvPr>
            <p:ph type="sldNum" sz="quarter" idx="10"/>
          </p:nvPr>
        </p:nvSpPr>
        <p:spPr/>
        <p:txBody>
          <a:bodyPr/>
          <a:lstStyle/>
          <a:p>
            <a:fld id="{3AD5F554-542D-475A-83F3-44E35E34D766}" type="slidenum">
              <a:rPr lang="en-US" smtClean="0"/>
              <a:t>1</a:t>
            </a:fld>
            <a:endParaRPr lang="en-US" dirty="0"/>
          </a:p>
        </p:txBody>
      </p:sp>
    </p:spTree>
    <p:extLst>
      <p:ext uri="{BB962C8B-B14F-4D97-AF65-F5344CB8AC3E}">
        <p14:creationId xmlns:p14="http://schemas.microsoft.com/office/powerpoint/2010/main" val="408791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Alternative Education is one of the 15 effective strategies identified by NDPN/C to reduce drop-outs.  In December of 2016 a small group of alternative educators and partners from Utah State University met together to determine the level of commitment to establish a Utah Alternative Education Association.  The discussion focused on the lack of Utah Board of Education support or oversight of alternative education.  Since there is no specific funding in Utah for alternative programs, the group determined that there was no one to provide specific professional learning, advocacy, or networking.  The idea for a conference initiated and interest email invitations were sent to known alternative education programs and schools.  The response was a resounding “YES, this is a needed opportunity.”  Based on the positive response, I chose to use the organizing of alternative educators into an association beginning with a professional learning conference as my NDPS Field Project.  The conference focus included drop-out prevention, drop-out intervention, professional learning for classroom teachers, advocacy needs and strategies, and professional networking. </a:t>
            </a:r>
          </a:p>
          <a:p>
            <a:r>
              <a:rPr lang="en-US" sz="1200" kern="1200" dirty="0">
                <a:solidFill>
                  <a:schemeClr val="tx1"/>
                </a:solidFill>
                <a:effectLst/>
                <a:latin typeface="+mn-lt"/>
                <a:ea typeface="+mn-ea"/>
                <a:cs typeface="+mn-cs"/>
              </a:rPr>
              <a:t>Using the National Alternative Education Association as the model I organized a conference for professional learning and networking.  I also organized an election process for a UAEA Board of Directors to be completed at the conference held on March 27, 2017.</a:t>
            </a:r>
          </a:p>
          <a:p>
            <a:endParaRPr lang="en-US" dirty="0"/>
          </a:p>
        </p:txBody>
      </p:sp>
      <p:sp>
        <p:nvSpPr>
          <p:cNvPr id="4" name="Slide Number Placeholder 3"/>
          <p:cNvSpPr>
            <a:spLocks noGrp="1"/>
          </p:cNvSpPr>
          <p:nvPr>
            <p:ph type="sldNum" sz="quarter" idx="10"/>
          </p:nvPr>
        </p:nvSpPr>
        <p:spPr/>
        <p:txBody>
          <a:bodyPr/>
          <a:lstStyle/>
          <a:p>
            <a:fld id="{3AD5F554-542D-475A-83F3-44E35E34D766}" type="slidenum">
              <a:rPr lang="en-US" smtClean="0"/>
              <a:t>2</a:t>
            </a:fld>
            <a:endParaRPr lang="en-US" dirty="0"/>
          </a:p>
        </p:txBody>
      </p:sp>
    </p:spTree>
    <p:extLst>
      <p:ext uri="{BB962C8B-B14F-4D97-AF65-F5344CB8AC3E}">
        <p14:creationId xmlns:p14="http://schemas.microsoft.com/office/powerpoint/2010/main" val="407189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formal organization for alternative educators in Utah to network, review, and share best practice on drop-out prevention/intervention for at-risk students.</a:t>
            </a:r>
          </a:p>
          <a:p>
            <a:pPr lvl="0"/>
            <a:r>
              <a:rPr lang="en-US" sz="1200" kern="1200" dirty="0">
                <a:solidFill>
                  <a:schemeClr val="tx1"/>
                </a:solidFill>
                <a:effectLst/>
                <a:latin typeface="+mn-lt"/>
                <a:ea typeface="+mn-ea"/>
                <a:cs typeface="+mn-cs"/>
              </a:rPr>
              <a:t> No specific professional learning for alternative educators and their partners who work with at-risk students as providers of drop-out intervention programs.</a:t>
            </a:r>
          </a:p>
          <a:p>
            <a:pPr lvl="0"/>
            <a:r>
              <a:rPr lang="en-US" sz="1200" kern="1200" dirty="0">
                <a:solidFill>
                  <a:schemeClr val="tx1"/>
                </a:solidFill>
                <a:effectLst/>
                <a:latin typeface="+mn-lt"/>
                <a:ea typeface="+mn-ea"/>
                <a:cs typeface="+mn-cs"/>
              </a:rPr>
              <a:t> No  oversight, budget, or accountability by any member of the Utah State Board of Education specific to alternative education to provide support for  professional learning or advocacy for alternative education.</a:t>
            </a:r>
          </a:p>
        </p:txBody>
      </p:sp>
      <p:sp>
        <p:nvSpPr>
          <p:cNvPr id="4" name="Slide Number Placeholder 3"/>
          <p:cNvSpPr>
            <a:spLocks noGrp="1"/>
          </p:cNvSpPr>
          <p:nvPr>
            <p:ph type="sldNum" sz="quarter" idx="10"/>
          </p:nvPr>
        </p:nvSpPr>
        <p:spPr/>
        <p:txBody>
          <a:bodyPr/>
          <a:lstStyle/>
          <a:p>
            <a:fld id="{3AD5F554-542D-475A-83F3-44E35E34D766}" type="slidenum">
              <a:rPr lang="en-US" smtClean="0"/>
              <a:t>3</a:t>
            </a:fld>
            <a:endParaRPr lang="en-US" dirty="0"/>
          </a:p>
        </p:txBody>
      </p:sp>
    </p:spTree>
    <p:extLst>
      <p:ext uri="{BB962C8B-B14F-4D97-AF65-F5344CB8AC3E}">
        <p14:creationId xmlns:p14="http://schemas.microsoft.com/office/powerpoint/2010/main" val="103968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F554-542D-475A-83F3-44E35E34D766}" type="slidenum">
              <a:rPr lang="en-US" smtClean="0"/>
              <a:t>4</a:t>
            </a:fld>
            <a:endParaRPr lang="en-US" dirty="0"/>
          </a:p>
        </p:txBody>
      </p:sp>
    </p:spTree>
    <p:extLst>
      <p:ext uri="{BB962C8B-B14F-4D97-AF65-F5344CB8AC3E}">
        <p14:creationId xmlns:p14="http://schemas.microsoft.com/office/powerpoint/2010/main" val="294551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Create a Utah association to support and provide professional learning and advocacy for alternative education professionals and their partners who work with at-risk students. </a:t>
            </a:r>
          </a:p>
          <a:p>
            <a:pPr lvl="0"/>
            <a:r>
              <a:rPr lang="en-US" sz="1200" kern="1200" dirty="0">
                <a:solidFill>
                  <a:schemeClr val="tx1"/>
                </a:solidFill>
                <a:effectLst/>
                <a:latin typeface="+mn-lt"/>
                <a:ea typeface="+mn-ea"/>
                <a:cs typeface="+mn-cs"/>
              </a:rPr>
              <a:t>Host an alternative education conference for Utah alternative education professionals.</a:t>
            </a:r>
          </a:p>
          <a:p>
            <a:pPr lvl="0"/>
            <a:r>
              <a:rPr lang="en-US" sz="1200" kern="1200" dirty="0">
                <a:solidFill>
                  <a:schemeClr val="tx1"/>
                </a:solidFill>
                <a:effectLst/>
                <a:latin typeface="+mn-lt"/>
                <a:ea typeface="+mn-ea"/>
                <a:cs typeface="+mn-cs"/>
              </a:rPr>
              <a:t>Form a Board of Directors for the Utah Alternative Education Association. </a:t>
            </a:r>
          </a:p>
          <a:p>
            <a:endParaRPr lang="en-US" dirty="0"/>
          </a:p>
        </p:txBody>
      </p:sp>
      <p:sp>
        <p:nvSpPr>
          <p:cNvPr id="4" name="Slide Number Placeholder 3"/>
          <p:cNvSpPr>
            <a:spLocks noGrp="1"/>
          </p:cNvSpPr>
          <p:nvPr>
            <p:ph type="sldNum" sz="quarter" idx="10"/>
          </p:nvPr>
        </p:nvSpPr>
        <p:spPr/>
        <p:txBody>
          <a:bodyPr/>
          <a:lstStyle/>
          <a:p>
            <a:fld id="{3AD5F554-542D-475A-83F3-44E35E34D766}" type="slidenum">
              <a:rPr lang="en-US" smtClean="0"/>
              <a:t>5</a:t>
            </a:fld>
            <a:endParaRPr lang="en-US" dirty="0"/>
          </a:p>
        </p:txBody>
      </p:sp>
    </p:spTree>
    <p:extLst>
      <p:ext uri="{BB962C8B-B14F-4D97-AF65-F5344CB8AC3E}">
        <p14:creationId xmlns:p14="http://schemas.microsoft.com/office/powerpoint/2010/main" val="230512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5F554-542D-475A-83F3-44E35E34D766}" type="slidenum">
              <a:rPr lang="en-US" smtClean="0"/>
              <a:t>6</a:t>
            </a:fld>
            <a:endParaRPr lang="en-US" dirty="0"/>
          </a:p>
        </p:txBody>
      </p:sp>
    </p:spTree>
    <p:extLst>
      <p:ext uri="{BB962C8B-B14F-4D97-AF65-F5344CB8AC3E}">
        <p14:creationId xmlns:p14="http://schemas.microsoft.com/office/powerpoint/2010/main" val="427620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2/13/18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2/13/18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2/13/18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2/13/18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2/13/18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zaec.org/who-we-are/bylaw/" TargetMode="External"/><Relationship Id="rId4" Type="http://schemas.openxmlformats.org/officeDocument/2006/relationships/hyperlink" Target="http://arkaltedu.org/wp-content/uploads/2017/08/AAAE-CONSTITUTION-AND-BY-LAWS-July-2017.pdf" TargetMode="External"/><Relationship Id="rId5" Type="http://schemas.openxmlformats.org/officeDocument/2006/relationships/hyperlink" Target="http://www.maapmn.org/images/AboutUs/BylawchangesFINALFeb2011-1.pdf" TargetMode="External"/><Relationship Id="rId1" Type="http://schemas.openxmlformats.org/officeDocument/2006/relationships/slideLayout" Target="../slideLayouts/slideLayout2.xml"/><Relationship Id="rId2" Type="http://schemas.openxmlformats.org/officeDocument/2006/relationships/image" Target="../media/image3.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Organizing a state association</a:t>
            </a:r>
          </a:p>
        </p:txBody>
      </p:sp>
      <p:sp>
        <p:nvSpPr>
          <p:cNvPr id="3" name="Subtitle 2"/>
          <p:cNvSpPr>
            <a:spLocks noGrp="1"/>
          </p:cNvSpPr>
          <p:nvPr>
            <p:ph type="subTitle" idx="1"/>
          </p:nvPr>
        </p:nvSpPr>
        <p:spPr/>
        <p:txBody>
          <a:bodyPr/>
          <a:lstStyle/>
          <a:p>
            <a:r>
              <a:rPr lang="en-US" dirty="0"/>
              <a:t>National Alternative Education Association</a:t>
            </a:r>
          </a:p>
          <a:p>
            <a:r>
              <a:rPr lang="en-US" dirty="0"/>
              <a:t>Organizing a State Association</a:t>
            </a:r>
          </a:p>
        </p:txBody>
      </p:sp>
    </p:spTree>
    <p:extLst>
      <p:ext uri="{BB962C8B-B14F-4D97-AF65-F5344CB8AC3E}">
        <p14:creationId xmlns:p14="http://schemas.microsoft.com/office/powerpoint/2010/main" val="347062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  Create Your Association Mission and Vision Statements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3900" b="1" dirty="0"/>
              <a:t>EXAMPLE</a:t>
            </a:r>
          </a:p>
          <a:p>
            <a:r>
              <a:rPr lang="en-US" b="1" dirty="0"/>
              <a:t>Mission:</a:t>
            </a:r>
            <a:r>
              <a:rPr lang="en-US" dirty="0"/>
              <a:t>  The YOUR STATE Alternative Education Association (YOUR STATE) provides advocacy and support for professionals who work on behalf of children and youth receiving alternative education services in YOUR STATE.</a:t>
            </a:r>
          </a:p>
          <a:p>
            <a:r>
              <a:rPr lang="en-US" b="1" dirty="0"/>
              <a:t>Vision:</a:t>
            </a:r>
            <a:r>
              <a:rPr lang="en-US" dirty="0"/>
              <a:t>  The vision of YOUR STATE is two-fold.  </a:t>
            </a:r>
          </a:p>
          <a:p>
            <a:pPr marL="0" indent="0">
              <a:buNone/>
            </a:pPr>
            <a:r>
              <a:rPr lang="en-US" dirty="0"/>
              <a:t>	1.  To provide opportunities for alternative education professionals and their 	partners to network, collaborate, and participate in professional learning 	specific to research and best practices in alternative education.  </a:t>
            </a:r>
          </a:p>
          <a:p>
            <a:pPr marL="0" indent="0">
              <a:buNone/>
            </a:pPr>
            <a:r>
              <a:rPr lang="en-US" dirty="0"/>
              <a:t>	2.  To provide a unified voice of advocacy for students in alternative schools 	and programs in YOUR STATE to promote understanding and support from school 	districts, charters, YOUR State Board of Education, and policymakers.</a:t>
            </a:r>
          </a:p>
          <a:p>
            <a:endParaRPr lang="en-US" dirty="0"/>
          </a:p>
        </p:txBody>
      </p:sp>
    </p:spTree>
    <p:extLst>
      <p:ext uri="{BB962C8B-B14F-4D97-AF65-F5344CB8AC3E}">
        <p14:creationId xmlns:p14="http://schemas.microsoft.com/office/powerpoint/2010/main" val="354847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Step 9  Create and Vote on your Association By-Laws</a:t>
            </a:r>
            <a:br>
              <a:rPr lang="en-US" sz="3600" dirty="0"/>
            </a:br>
            <a:r>
              <a:rPr lang="en-US" sz="3600" dirty="0"/>
              <a:t>EXAMPLE</a:t>
            </a:r>
          </a:p>
        </p:txBody>
      </p:sp>
      <p:pic>
        <p:nvPicPr>
          <p:cNvPr id="8" name="Content Placeholder 7" descr="Bylaws small -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092" y="1737519"/>
            <a:ext cx="8629650" cy="4707082"/>
          </a:xfrm>
        </p:spPr>
      </p:pic>
      <p:sp>
        <p:nvSpPr>
          <p:cNvPr id="3" name="TextBox 2">
            <a:extLst>
              <a:ext uri="{FF2B5EF4-FFF2-40B4-BE49-F238E27FC236}">
                <a16:creationId xmlns="" xmlns:a16="http://schemas.microsoft.com/office/drawing/2014/main" id="{08F8C35E-95E6-483C-81E6-36EB08A48A2B}"/>
              </a:ext>
            </a:extLst>
          </p:cNvPr>
          <p:cNvSpPr txBox="1"/>
          <p:nvPr/>
        </p:nvSpPr>
        <p:spPr>
          <a:xfrm>
            <a:off x="1987826" y="1894701"/>
            <a:ext cx="1736035" cy="276999"/>
          </a:xfrm>
          <a:prstGeom prst="rect">
            <a:avLst/>
          </a:prstGeom>
          <a:solidFill>
            <a:srgbClr val="FFC000"/>
          </a:solidFill>
        </p:spPr>
        <p:txBody>
          <a:bodyPr wrap="square" rtlCol="0">
            <a:spAutoFit/>
          </a:bodyPr>
          <a:lstStyle/>
          <a:p>
            <a:r>
              <a:rPr lang="en-US" sz="1200" dirty="0"/>
              <a:t>Your State Association</a:t>
            </a:r>
          </a:p>
        </p:txBody>
      </p:sp>
      <p:sp>
        <p:nvSpPr>
          <p:cNvPr id="4" name="TextBox 3">
            <a:extLst>
              <a:ext uri="{FF2B5EF4-FFF2-40B4-BE49-F238E27FC236}">
                <a16:creationId xmlns="" xmlns:a16="http://schemas.microsoft.com/office/drawing/2014/main" id="{0F5EBD4C-92BA-43B1-B750-867779DA335D}"/>
              </a:ext>
            </a:extLst>
          </p:cNvPr>
          <p:cNvSpPr txBox="1"/>
          <p:nvPr/>
        </p:nvSpPr>
        <p:spPr>
          <a:xfrm rot="20609832">
            <a:off x="3538330" y="2504855"/>
            <a:ext cx="4724400" cy="2954655"/>
          </a:xfrm>
          <a:prstGeom prst="rect">
            <a:avLst/>
          </a:prstGeom>
          <a:solidFill>
            <a:srgbClr val="FFC000"/>
          </a:solidFill>
        </p:spPr>
        <p:txBody>
          <a:bodyPr wrap="square" rtlCol="0">
            <a:spAutoFit/>
          </a:bodyPr>
          <a:lstStyle/>
          <a:p>
            <a:r>
              <a:rPr lang="en-US" b="1" dirty="0"/>
              <a:t>Links to By-Law Examples</a:t>
            </a:r>
          </a:p>
          <a:p>
            <a:endParaRPr lang="en-US" sz="1400" dirty="0"/>
          </a:p>
          <a:p>
            <a:r>
              <a:rPr lang="en-US" sz="1400" dirty="0"/>
              <a:t>Arizona Alternative Education Consortium          </a:t>
            </a:r>
          </a:p>
          <a:p>
            <a:r>
              <a:rPr lang="en-US" sz="1400" dirty="0"/>
              <a:t> </a:t>
            </a:r>
            <a:r>
              <a:rPr lang="en-US" sz="1400" u="sng" dirty="0">
                <a:hlinkClick r:id="rId3"/>
              </a:rPr>
              <a:t>http://www.azaec.org/who-we-are/bylaw/</a:t>
            </a:r>
            <a:endParaRPr lang="en-US" sz="1400" dirty="0"/>
          </a:p>
          <a:p>
            <a:r>
              <a:rPr lang="en-US" sz="1400" dirty="0"/>
              <a:t> </a:t>
            </a:r>
          </a:p>
          <a:p>
            <a:r>
              <a:rPr lang="en-US" sz="1400" dirty="0"/>
              <a:t>Arkansas Association of Alternative Educators     </a:t>
            </a:r>
          </a:p>
          <a:p>
            <a:r>
              <a:rPr lang="en-US" sz="1400" u="sng" dirty="0">
                <a:hlinkClick r:id="rId4"/>
              </a:rPr>
              <a:t>http://arkaltedu.org/wp-content/uploads/2017/08/AAAE-CONSTITUTION-AND-BY-LAWS-July-2017.pdf</a:t>
            </a:r>
            <a:endParaRPr lang="en-US" sz="1400" dirty="0"/>
          </a:p>
          <a:p>
            <a:r>
              <a:rPr lang="en-US" sz="1400" dirty="0"/>
              <a:t> Minnesota Association of Alternative Programs                 </a:t>
            </a:r>
          </a:p>
          <a:p>
            <a:r>
              <a:rPr lang="en-US" sz="1400" dirty="0"/>
              <a:t> </a:t>
            </a:r>
            <a:r>
              <a:rPr lang="en-US" sz="1400" u="sng" dirty="0">
                <a:hlinkClick r:id="rId5"/>
              </a:rPr>
              <a:t>http://www.maapmn.org/images/AboutUs/BylawchangesFINALFeb2011-1.pdf</a:t>
            </a:r>
            <a:endParaRPr lang="en-US" sz="1400" u="sng" dirty="0"/>
          </a:p>
          <a:p>
            <a:endParaRPr lang="en-US" sz="1400" dirty="0"/>
          </a:p>
        </p:txBody>
      </p:sp>
    </p:spTree>
    <p:extLst>
      <p:ext uri="{BB962C8B-B14F-4D97-AF65-F5344CB8AC3E}">
        <p14:creationId xmlns:p14="http://schemas.microsoft.com/office/powerpoint/2010/main" val="87176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D242A2A-5802-43F6-AB4F-ED136314ECF6}"/>
              </a:ext>
            </a:extLst>
          </p:cNvPr>
          <p:cNvSpPr>
            <a:spLocks noGrp="1"/>
          </p:cNvSpPr>
          <p:nvPr>
            <p:ph type="title"/>
          </p:nvPr>
        </p:nvSpPr>
        <p:spPr>
          <a:xfrm>
            <a:off x="1371599" y="685800"/>
            <a:ext cx="9945757" cy="1485900"/>
          </a:xfrm>
        </p:spPr>
        <p:txBody>
          <a:bodyPr>
            <a:normAutofit fontScale="90000"/>
          </a:bodyPr>
          <a:lstStyle/>
          <a:p>
            <a:r>
              <a:rPr lang="en-US" dirty="0"/>
              <a:t>Step 10  Locate Information for Incorporating a Nonprofit Corporation in Your State</a:t>
            </a:r>
          </a:p>
        </p:txBody>
      </p:sp>
      <p:sp>
        <p:nvSpPr>
          <p:cNvPr id="5" name="Content Placeholder 4">
            <a:extLst>
              <a:ext uri="{FF2B5EF4-FFF2-40B4-BE49-F238E27FC236}">
                <a16:creationId xmlns="" xmlns:a16="http://schemas.microsoft.com/office/drawing/2014/main" id="{9C84D8AB-99E2-47C1-A4B3-DACD2530C8E0}"/>
              </a:ext>
            </a:extLst>
          </p:cNvPr>
          <p:cNvSpPr>
            <a:spLocks noGrp="1"/>
          </p:cNvSpPr>
          <p:nvPr>
            <p:ph idx="1"/>
          </p:nvPr>
        </p:nvSpPr>
        <p:spPr>
          <a:xfrm>
            <a:off x="1371600" y="2617304"/>
            <a:ext cx="9601200" cy="3581400"/>
          </a:xfrm>
        </p:spPr>
        <p:txBody>
          <a:bodyPr/>
          <a:lstStyle/>
          <a:p>
            <a:r>
              <a:rPr lang="en-US" dirty="0"/>
              <a:t>Start with the Department of Commerce web site.</a:t>
            </a:r>
          </a:p>
          <a:p>
            <a:r>
              <a:rPr lang="en-US" dirty="0"/>
              <a:t>Division of corporations and commercial code.</a:t>
            </a:r>
          </a:p>
          <a:p>
            <a:r>
              <a:rPr lang="en-US" dirty="0"/>
              <a:t>Follow the specific state requirements.</a:t>
            </a:r>
          </a:p>
        </p:txBody>
      </p:sp>
    </p:spTree>
    <p:extLst>
      <p:ext uri="{BB962C8B-B14F-4D97-AF65-F5344CB8AC3E}">
        <p14:creationId xmlns:p14="http://schemas.microsoft.com/office/powerpoint/2010/main" val="152884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557" y="253093"/>
            <a:ext cx="9601200" cy="1485900"/>
          </a:xfrm>
        </p:spPr>
        <p:txBody>
          <a:bodyPr>
            <a:normAutofit fontScale="90000"/>
          </a:bodyPr>
          <a:lstStyle/>
          <a:p>
            <a:r>
              <a:rPr lang="en-US" dirty="0"/>
              <a:t>Step 11  Research Your State Requirements for Nonprofit Corporation Status</a:t>
            </a:r>
            <a:r>
              <a:rPr lang="en-US" b="1" dirty="0"/>
              <a:t/>
            </a:r>
            <a:br>
              <a:rPr lang="en-US" b="1" dirty="0"/>
            </a:br>
            <a:endParaRPr lang="en-US" dirty="0"/>
          </a:p>
        </p:txBody>
      </p:sp>
      <p:pic>
        <p:nvPicPr>
          <p:cNvPr id="4" name="Content Placeholder 3" descr="UT NPO Governace Law.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838943"/>
            <a:ext cx="9070521" cy="4947557"/>
          </a:xfrm>
        </p:spPr>
      </p:pic>
      <p:sp>
        <p:nvSpPr>
          <p:cNvPr id="3" name="TextBox 2">
            <a:extLst>
              <a:ext uri="{FF2B5EF4-FFF2-40B4-BE49-F238E27FC236}">
                <a16:creationId xmlns="" xmlns:a16="http://schemas.microsoft.com/office/drawing/2014/main" id="{F4FE0F50-E322-4AD3-807B-EE8102B10CCC}"/>
              </a:ext>
            </a:extLst>
          </p:cNvPr>
          <p:cNvSpPr txBox="1"/>
          <p:nvPr/>
        </p:nvSpPr>
        <p:spPr>
          <a:xfrm>
            <a:off x="2915478" y="2597425"/>
            <a:ext cx="1457739" cy="369332"/>
          </a:xfrm>
          <a:prstGeom prst="rect">
            <a:avLst/>
          </a:prstGeom>
          <a:solidFill>
            <a:srgbClr val="FFC000"/>
          </a:solidFill>
        </p:spPr>
        <p:txBody>
          <a:bodyPr wrap="square" rtlCol="0">
            <a:spAutoFit/>
          </a:bodyPr>
          <a:lstStyle/>
          <a:p>
            <a:r>
              <a:rPr lang="en-US" dirty="0"/>
              <a:t>Your State</a:t>
            </a:r>
          </a:p>
        </p:txBody>
      </p:sp>
      <p:sp>
        <p:nvSpPr>
          <p:cNvPr id="5" name="TextBox 4">
            <a:extLst>
              <a:ext uri="{FF2B5EF4-FFF2-40B4-BE49-F238E27FC236}">
                <a16:creationId xmlns="" xmlns:a16="http://schemas.microsoft.com/office/drawing/2014/main" id="{45E07677-0BB5-47EA-9D8F-D0CB683B5EBF}"/>
              </a:ext>
            </a:extLst>
          </p:cNvPr>
          <p:cNvSpPr txBox="1"/>
          <p:nvPr/>
        </p:nvSpPr>
        <p:spPr>
          <a:xfrm>
            <a:off x="5420140" y="1738993"/>
            <a:ext cx="2107096" cy="523220"/>
          </a:xfrm>
          <a:prstGeom prst="rect">
            <a:avLst/>
          </a:prstGeom>
          <a:solidFill>
            <a:srgbClr val="FFC000"/>
          </a:solidFill>
        </p:spPr>
        <p:txBody>
          <a:bodyPr wrap="square" rtlCol="0">
            <a:spAutoFit/>
          </a:bodyPr>
          <a:lstStyle/>
          <a:p>
            <a:r>
              <a:rPr lang="en-US" sz="2800" dirty="0"/>
              <a:t>EXAMPLE</a:t>
            </a:r>
          </a:p>
        </p:txBody>
      </p:sp>
    </p:spTree>
    <p:extLst>
      <p:ext uri="{BB962C8B-B14F-4D97-AF65-F5344CB8AC3E}">
        <p14:creationId xmlns:p14="http://schemas.microsoft.com/office/powerpoint/2010/main" val="222306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D43E1CE-0DC7-4065-B488-6425366BD50C}"/>
              </a:ext>
            </a:extLst>
          </p:cNvPr>
          <p:cNvSpPr>
            <a:spLocks noGrp="1"/>
          </p:cNvSpPr>
          <p:nvPr>
            <p:ph type="title"/>
          </p:nvPr>
        </p:nvSpPr>
        <p:spPr/>
        <p:txBody>
          <a:bodyPr/>
          <a:lstStyle/>
          <a:p>
            <a:r>
              <a:rPr lang="en-US" dirty="0"/>
              <a:t>General Guidelines </a:t>
            </a:r>
          </a:p>
        </p:txBody>
      </p:sp>
      <p:sp>
        <p:nvSpPr>
          <p:cNvPr id="3" name="Content Placeholder 2">
            <a:extLst>
              <a:ext uri="{FF2B5EF4-FFF2-40B4-BE49-F238E27FC236}">
                <a16:creationId xmlns="" xmlns:a16="http://schemas.microsoft.com/office/drawing/2014/main" id="{7634852A-DBB3-4335-ADAC-6082FDB931FD}"/>
              </a:ext>
            </a:extLst>
          </p:cNvPr>
          <p:cNvSpPr>
            <a:spLocks noGrp="1"/>
          </p:cNvSpPr>
          <p:nvPr>
            <p:ph sz="half" idx="1"/>
          </p:nvPr>
        </p:nvSpPr>
        <p:spPr/>
        <p:txBody>
          <a:bodyPr>
            <a:normAutofit fontScale="92500" lnSpcReduction="20000"/>
          </a:bodyPr>
          <a:lstStyle/>
          <a:p>
            <a:r>
              <a:rPr lang="en-US" dirty="0"/>
              <a:t>The name of the corporation.</a:t>
            </a:r>
          </a:p>
          <a:p>
            <a:r>
              <a:rPr lang="en-US" dirty="0"/>
              <a:t>The business purpose or purposes of organizing the corporations, including important language required by the IRS for federal tax exemption.</a:t>
            </a:r>
          </a:p>
          <a:p>
            <a:r>
              <a:rPr lang="en-US" dirty="0"/>
              <a:t>A statement declaring whether or not the corporation will have "voting members."</a:t>
            </a:r>
          </a:p>
          <a:p>
            <a:r>
              <a:rPr lang="en-US" dirty="0"/>
              <a:t>The number of directors constituting the initial governing board [at least three (3)] and may list the name of each of those directors (optional with Articles until first annual report).</a:t>
            </a:r>
          </a:p>
        </p:txBody>
      </p:sp>
      <p:sp>
        <p:nvSpPr>
          <p:cNvPr id="5" name="Content Placeholder 4">
            <a:extLst>
              <a:ext uri="{FF2B5EF4-FFF2-40B4-BE49-F238E27FC236}">
                <a16:creationId xmlns="" xmlns:a16="http://schemas.microsoft.com/office/drawing/2014/main" id="{0607B957-0842-488F-B11C-EBC56E27A514}"/>
              </a:ext>
            </a:extLst>
          </p:cNvPr>
          <p:cNvSpPr>
            <a:spLocks noGrp="1"/>
          </p:cNvSpPr>
          <p:nvPr>
            <p:ph sz="half" idx="2"/>
          </p:nvPr>
        </p:nvSpPr>
        <p:spPr/>
        <p:txBody>
          <a:bodyPr>
            <a:normAutofit/>
          </a:bodyPr>
          <a:lstStyle/>
          <a:p>
            <a:r>
              <a:rPr lang="en-US" dirty="0"/>
              <a:t>The  street address of the business entity’s initial registered office and the name of its initial registered agent at such address.</a:t>
            </a:r>
          </a:p>
          <a:p>
            <a:r>
              <a:rPr lang="en-US" dirty="0"/>
              <a:t>The name, street addresses and verified signatures of each incorporator (at least one).</a:t>
            </a:r>
          </a:p>
          <a:p>
            <a:r>
              <a:rPr lang="en-US" dirty="0"/>
              <a:t>The street address for the principal office (optional with Articles until first annual report).</a:t>
            </a:r>
          </a:p>
          <a:p>
            <a:endParaRPr lang="en-US" dirty="0"/>
          </a:p>
        </p:txBody>
      </p:sp>
    </p:spTree>
    <p:extLst>
      <p:ext uri="{BB962C8B-B14F-4D97-AF65-F5344CB8AC3E}">
        <p14:creationId xmlns:p14="http://schemas.microsoft.com/office/powerpoint/2010/main" val="56089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Step 12  Apply for an Employer Identification Number (EIN) from the IRS</a:t>
            </a:r>
          </a:p>
        </p:txBody>
      </p:sp>
      <p:pic>
        <p:nvPicPr>
          <p:cNvPr id="8" name="Content Placeholder 7" descr="UAEA EIN.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4206" y="1946827"/>
            <a:ext cx="8393939" cy="4578511"/>
          </a:xfrm>
        </p:spPr>
      </p:pic>
      <p:sp>
        <p:nvSpPr>
          <p:cNvPr id="2" name="TextBox 1">
            <a:extLst>
              <a:ext uri="{FF2B5EF4-FFF2-40B4-BE49-F238E27FC236}">
                <a16:creationId xmlns="" xmlns:a16="http://schemas.microsoft.com/office/drawing/2014/main" id="{859C914D-FA7D-4661-8615-89A409FA7EA8}"/>
              </a:ext>
            </a:extLst>
          </p:cNvPr>
          <p:cNvSpPr txBox="1"/>
          <p:nvPr/>
        </p:nvSpPr>
        <p:spPr>
          <a:xfrm>
            <a:off x="3975653" y="2756451"/>
            <a:ext cx="2623930" cy="923330"/>
          </a:xfrm>
          <a:prstGeom prst="rect">
            <a:avLst/>
          </a:prstGeom>
          <a:solidFill>
            <a:srgbClr val="FFC000"/>
          </a:solidFill>
        </p:spPr>
        <p:txBody>
          <a:bodyPr wrap="square" rtlCol="0">
            <a:spAutoFit/>
          </a:bodyPr>
          <a:lstStyle/>
          <a:p>
            <a:r>
              <a:rPr lang="en-US" dirty="0"/>
              <a:t>Your Association Information listed here on the EIN from the IRS.</a:t>
            </a:r>
          </a:p>
        </p:txBody>
      </p:sp>
    </p:spTree>
    <p:extLst>
      <p:ext uri="{BB962C8B-B14F-4D97-AF65-F5344CB8AC3E}">
        <p14:creationId xmlns:p14="http://schemas.microsoft.com/office/powerpoint/2010/main" val="173056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Congratulations</a:t>
            </a:r>
          </a:p>
        </p:txBody>
      </p:sp>
      <p:sp>
        <p:nvSpPr>
          <p:cNvPr id="9" name="Text Placeholder 8"/>
          <p:cNvSpPr>
            <a:spLocks noGrp="1"/>
          </p:cNvSpPr>
          <p:nvPr>
            <p:ph type="body" idx="1"/>
          </p:nvPr>
        </p:nvSpPr>
        <p:spPr/>
        <p:txBody>
          <a:bodyPr>
            <a:normAutofit/>
          </a:bodyPr>
          <a:lstStyle/>
          <a:p>
            <a:r>
              <a:rPr lang="en-US" dirty="0"/>
              <a:t>You’re on your way…</a:t>
            </a:r>
          </a:p>
          <a:p>
            <a:endParaRPr lang="en-US" sz="1500" dirty="0"/>
          </a:p>
          <a:p>
            <a:endParaRPr lang="en-US" dirty="0"/>
          </a:p>
        </p:txBody>
      </p:sp>
    </p:spTree>
    <p:extLst>
      <p:ext uri="{BB962C8B-B14F-4D97-AF65-F5344CB8AC3E}">
        <p14:creationId xmlns:p14="http://schemas.microsoft.com/office/powerpoint/2010/main" val="124323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7EA656-7D67-4FAD-BEB8-E0F040485E75}"/>
              </a:ext>
            </a:extLst>
          </p:cNvPr>
          <p:cNvSpPr>
            <a:spLocks noGrp="1"/>
          </p:cNvSpPr>
          <p:nvPr>
            <p:ph type="title"/>
          </p:nvPr>
        </p:nvSpPr>
        <p:spPr/>
        <p:txBody>
          <a:bodyPr/>
          <a:lstStyle/>
          <a:p>
            <a:r>
              <a:rPr lang="en-US" dirty="0"/>
              <a:t>Now you need $$ to begin the 501(c)3 application  and NAEA is willing to help!</a:t>
            </a:r>
          </a:p>
        </p:txBody>
      </p:sp>
      <p:sp>
        <p:nvSpPr>
          <p:cNvPr id="5" name="Content Placeholder 4">
            <a:extLst>
              <a:ext uri="{FF2B5EF4-FFF2-40B4-BE49-F238E27FC236}">
                <a16:creationId xmlns="" xmlns:a16="http://schemas.microsoft.com/office/drawing/2014/main" id="{5FF1AE96-D364-422B-A4A1-E47ABBA3DDDF}"/>
              </a:ext>
            </a:extLst>
          </p:cNvPr>
          <p:cNvSpPr>
            <a:spLocks noGrp="1"/>
          </p:cNvSpPr>
          <p:nvPr>
            <p:ph idx="1"/>
          </p:nvPr>
        </p:nvSpPr>
        <p:spPr/>
        <p:txBody>
          <a:bodyPr/>
          <a:lstStyle/>
          <a:p>
            <a:r>
              <a:rPr lang="en-US" dirty="0"/>
              <a:t>Complete the NAEA Application for State Association Start-up Cost Reimbursement and attach all required documents.</a:t>
            </a:r>
          </a:p>
          <a:p>
            <a:r>
              <a:rPr lang="en-US" dirty="0"/>
              <a:t>Attach copies of:</a:t>
            </a:r>
          </a:p>
          <a:p>
            <a:pPr lvl="1"/>
            <a:r>
              <a:rPr lang="en-US" dirty="0"/>
              <a:t>Minutes of initial board meeting.</a:t>
            </a:r>
          </a:p>
          <a:p>
            <a:pPr lvl="1"/>
            <a:r>
              <a:rPr lang="en-US" dirty="0"/>
              <a:t>Mission and Vision statements.</a:t>
            </a:r>
          </a:p>
          <a:p>
            <a:pPr lvl="1"/>
            <a:r>
              <a:rPr lang="en-US" dirty="0"/>
              <a:t>Association by-laws.</a:t>
            </a:r>
          </a:p>
          <a:p>
            <a:pPr lvl="1"/>
            <a:r>
              <a:rPr lang="en-US" dirty="0"/>
              <a:t>EIN approval letter.</a:t>
            </a:r>
          </a:p>
          <a:p>
            <a:pPr lvl="1"/>
            <a:r>
              <a:rPr lang="en-US" dirty="0"/>
              <a:t>Name and address to document and mail the  $500.00 start-up grant. </a:t>
            </a:r>
          </a:p>
          <a:p>
            <a:pPr lvl="1"/>
            <a:endParaRPr lang="en-US" dirty="0"/>
          </a:p>
          <a:p>
            <a:pPr lvl="1"/>
            <a:endParaRPr lang="en-US" dirty="0"/>
          </a:p>
        </p:txBody>
      </p:sp>
    </p:spTree>
    <p:extLst>
      <p:ext uri="{BB962C8B-B14F-4D97-AF65-F5344CB8AC3E}">
        <p14:creationId xmlns:p14="http://schemas.microsoft.com/office/powerpoint/2010/main" val="287187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 state alternative education association?</a:t>
            </a:r>
          </a:p>
        </p:txBody>
      </p:sp>
      <p:sp>
        <p:nvSpPr>
          <p:cNvPr id="3" name="Text Placeholder 2"/>
          <p:cNvSpPr>
            <a:spLocks noGrp="1"/>
          </p:cNvSpPr>
          <p:nvPr>
            <p:ph type="body" idx="1"/>
          </p:nvPr>
        </p:nvSpPr>
        <p:spPr/>
        <p:txBody>
          <a:bodyPr/>
          <a:lstStyle/>
          <a:p>
            <a:r>
              <a:rPr lang="en-US" dirty="0"/>
              <a:t>Define Need and Purpose</a:t>
            </a:r>
          </a:p>
        </p:txBody>
      </p:sp>
    </p:spTree>
    <p:extLst>
      <p:ext uri="{BB962C8B-B14F-4D97-AF65-F5344CB8AC3E}">
        <p14:creationId xmlns:p14="http://schemas.microsoft.com/office/powerpoint/2010/main" val="38209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If Not YOU, then Who?</a:t>
            </a:r>
          </a:p>
        </p:txBody>
      </p:sp>
      <p:sp>
        <p:nvSpPr>
          <p:cNvPr id="3" name="Content Placeholder 2"/>
          <p:cNvSpPr>
            <a:spLocks noGrp="1"/>
          </p:cNvSpPr>
          <p:nvPr>
            <p:ph idx="1"/>
          </p:nvPr>
        </p:nvSpPr>
        <p:spPr>
          <a:xfrm>
            <a:off x="1371600" y="2286000"/>
            <a:ext cx="9601200" cy="3800764"/>
          </a:xfrm>
        </p:spPr>
        <p:txBody>
          <a:bodyPr>
            <a:normAutofit/>
          </a:bodyPr>
          <a:lstStyle/>
          <a:p>
            <a:r>
              <a:rPr lang="en-US" sz="2400" dirty="0"/>
              <a:t>Host a discussion!</a:t>
            </a:r>
          </a:p>
          <a:p>
            <a:pPr lvl="1"/>
            <a:r>
              <a:rPr lang="en-US" sz="2400" i="0" dirty="0"/>
              <a:t>Invite interested participants to discuss options to organize a state association of NAEA.</a:t>
            </a:r>
          </a:p>
          <a:p>
            <a:pPr lvl="1"/>
            <a:r>
              <a:rPr lang="en-US" sz="2400" i="0" dirty="0"/>
              <a:t>Include state education department officials, district, school, university, and  industry partners, and community partners.</a:t>
            </a:r>
          </a:p>
          <a:p>
            <a:pPr lvl="1"/>
            <a:r>
              <a:rPr lang="en-US" sz="2400" i="0" dirty="0"/>
              <a:t>Establish a need.  </a:t>
            </a:r>
          </a:p>
          <a:p>
            <a:pPr lvl="1"/>
            <a:r>
              <a:rPr lang="en-US" sz="2400" i="0" dirty="0"/>
              <a:t>Keep a record of the initial meeting.</a:t>
            </a:r>
          </a:p>
        </p:txBody>
      </p:sp>
    </p:spTree>
    <p:extLst>
      <p:ext uri="{BB962C8B-B14F-4D97-AF65-F5344CB8AC3E}">
        <p14:creationId xmlns:p14="http://schemas.microsoft.com/office/powerpoint/2010/main" val="152025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5464" y="277586"/>
            <a:ext cx="9601200" cy="1485900"/>
          </a:xfrm>
        </p:spPr>
        <p:txBody>
          <a:bodyPr>
            <a:normAutofit fontScale="90000"/>
          </a:bodyPr>
          <a:lstStyle/>
          <a:p>
            <a:r>
              <a:rPr lang="en-US" dirty="0"/>
              <a:t>Step 2 Document</a:t>
            </a:r>
            <a:br>
              <a:rPr lang="en-US" dirty="0"/>
            </a:br>
            <a:r>
              <a:rPr lang="en-US" dirty="0"/>
              <a:t>Minutes From Initial Meeting to Organize</a:t>
            </a:r>
          </a:p>
        </p:txBody>
      </p:sp>
      <p:pic>
        <p:nvPicPr>
          <p:cNvPr id="7" name="Content Placeholder 6" descr="Document1 - Wo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3778" y="1674420"/>
            <a:ext cx="9503229" cy="5183580"/>
          </a:xfrm>
        </p:spPr>
      </p:pic>
      <p:sp>
        <p:nvSpPr>
          <p:cNvPr id="2" name="TextBox 1">
            <a:extLst>
              <a:ext uri="{FF2B5EF4-FFF2-40B4-BE49-F238E27FC236}">
                <a16:creationId xmlns="" xmlns:a16="http://schemas.microsoft.com/office/drawing/2014/main" id="{E68C0DA5-69B4-466F-BA97-ACBABB9DCDE1}"/>
              </a:ext>
            </a:extLst>
          </p:cNvPr>
          <p:cNvSpPr txBox="1"/>
          <p:nvPr/>
        </p:nvSpPr>
        <p:spPr>
          <a:xfrm>
            <a:off x="6639339" y="2001078"/>
            <a:ext cx="2597426" cy="369332"/>
          </a:xfrm>
          <a:prstGeom prst="rect">
            <a:avLst/>
          </a:prstGeom>
          <a:solidFill>
            <a:srgbClr val="FFC000"/>
          </a:solidFill>
        </p:spPr>
        <p:txBody>
          <a:bodyPr wrap="square" rtlCol="0">
            <a:spAutoFit/>
          </a:bodyPr>
          <a:lstStyle/>
          <a:p>
            <a:r>
              <a:rPr lang="en-US" dirty="0">
                <a:solidFill>
                  <a:srgbClr val="FF0000"/>
                </a:solidFill>
                <a:highlight>
                  <a:srgbClr val="FFFF00"/>
                </a:highlight>
              </a:rPr>
              <a:t>Your Name HERE</a:t>
            </a:r>
          </a:p>
        </p:txBody>
      </p:sp>
    </p:spTree>
    <p:extLst>
      <p:ext uri="{BB962C8B-B14F-4D97-AF65-F5344CB8AC3E}">
        <p14:creationId xmlns:p14="http://schemas.microsoft.com/office/powerpoint/2010/main" val="293101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Beginning of a State Association</a:t>
            </a:r>
          </a:p>
        </p:txBody>
      </p:sp>
      <p:sp>
        <p:nvSpPr>
          <p:cNvPr id="3" name="Content Placeholder 2"/>
          <p:cNvSpPr>
            <a:spLocks noGrp="1"/>
          </p:cNvSpPr>
          <p:nvPr>
            <p:ph idx="1"/>
          </p:nvPr>
        </p:nvSpPr>
        <p:spPr>
          <a:xfrm>
            <a:off x="1371600" y="1722664"/>
            <a:ext cx="9601200" cy="4144736"/>
          </a:xfrm>
        </p:spPr>
        <p:txBody>
          <a:bodyPr>
            <a:normAutofit/>
          </a:bodyPr>
          <a:lstStyle/>
          <a:p>
            <a:endParaRPr lang="en-US" dirty="0"/>
          </a:p>
          <a:p>
            <a:r>
              <a:rPr lang="en-US" sz="3200" dirty="0"/>
              <a:t>Host a meeting, conference, webinar, web site, email blast or some form of communication to invite potential members to join.</a:t>
            </a:r>
          </a:p>
          <a:p>
            <a:r>
              <a:rPr lang="en-US" sz="3200" dirty="0"/>
              <a:t>Enroll members.</a:t>
            </a:r>
          </a:p>
          <a:p>
            <a:r>
              <a:rPr lang="en-US" sz="3200" dirty="0"/>
              <a:t>Hold elections from the membership for board of directors.</a:t>
            </a:r>
          </a:p>
          <a:p>
            <a:pPr marL="0" indent="0">
              <a:buNone/>
            </a:pP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32439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3914"/>
            <a:ext cx="9601200" cy="1314450"/>
          </a:xfrm>
        </p:spPr>
        <p:txBody>
          <a:bodyPr/>
          <a:lstStyle/>
          <a:p>
            <a:r>
              <a:rPr lang="en-US" dirty="0"/>
              <a:t>Step 4  Establish the Role of Board of Directors</a:t>
            </a:r>
          </a:p>
        </p:txBody>
      </p:sp>
      <p:sp>
        <p:nvSpPr>
          <p:cNvPr id="9" name="Content Placeholder 8"/>
          <p:cNvSpPr>
            <a:spLocks noGrp="1"/>
          </p:cNvSpPr>
          <p:nvPr>
            <p:ph sz="half" idx="1"/>
          </p:nvPr>
        </p:nvSpPr>
        <p:spPr>
          <a:xfrm>
            <a:off x="1371600" y="2065565"/>
            <a:ext cx="4447786" cy="4161064"/>
          </a:xfrm>
        </p:spPr>
        <p:txBody>
          <a:bodyPr>
            <a:normAutofit fontScale="92500" lnSpcReduction="10000"/>
          </a:bodyPr>
          <a:lstStyle/>
          <a:p>
            <a:pPr marL="0" lvl="0" indent="0">
              <a:buNone/>
            </a:pPr>
            <a:r>
              <a:rPr lang="en-US" sz="2300" b="1" dirty="0"/>
              <a:t>The (Your State)  Alternative Education Association is forming a board for the purpose of:</a:t>
            </a:r>
            <a:endParaRPr lang="en-US" sz="2300" dirty="0"/>
          </a:p>
          <a:p>
            <a:pPr marL="0" lvl="0" indent="0">
              <a:buNone/>
            </a:pPr>
            <a:r>
              <a:rPr lang="en-US" sz="2300" dirty="0"/>
              <a:t>Create a 501(c)3 non-profit organization  for the state association  with a board of directors including:</a:t>
            </a:r>
          </a:p>
          <a:p>
            <a:pPr lvl="0"/>
            <a:r>
              <a:rPr lang="en-US" sz="2300" dirty="0"/>
              <a:t>President  	</a:t>
            </a:r>
          </a:p>
          <a:p>
            <a:pPr lvl="0"/>
            <a:r>
              <a:rPr lang="en-US" sz="2300" dirty="0"/>
              <a:t>President-elect </a:t>
            </a:r>
          </a:p>
          <a:p>
            <a:pPr lvl="0"/>
            <a:r>
              <a:rPr lang="en-US" sz="2300" dirty="0"/>
              <a:t>Secretary		</a:t>
            </a:r>
          </a:p>
          <a:p>
            <a:pPr lvl="0"/>
            <a:r>
              <a:rPr lang="en-US" sz="2300" dirty="0"/>
              <a:t>Treasurer		 </a:t>
            </a:r>
          </a:p>
          <a:p>
            <a:pPr lvl="0"/>
            <a:r>
              <a:rPr lang="en-US" sz="2300" dirty="0"/>
              <a:t>Past President  	</a:t>
            </a:r>
          </a:p>
          <a:p>
            <a:pPr lvl="0"/>
            <a:endParaRPr lang="en-US" sz="2300" dirty="0"/>
          </a:p>
          <a:p>
            <a:endParaRPr lang="en-US" dirty="0"/>
          </a:p>
        </p:txBody>
      </p:sp>
      <p:sp>
        <p:nvSpPr>
          <p:cNvPr id="10" name="Content Placeholder 9"/>
          <p:cNvSpPr>
            <a:spLocks noGrp="1"/>
          </p:cNvSpPr>
          <p:nvPr>
            <p:ph sz="half" idx="2"/>
          </p:nvPr>
        </p:nvSpPr>
        <p:spPr>
          <a:xfrm>
            <a:off x="6525014" y="2000251"/>
            <a:ext cx="4447786" cy="4161063"/>
          </a:xfrm>
        </p:spPr>
        <p:txBody>
          <a:bodyPr>
            <a:normAutofit fontScale="92500"/>
          </a:bodyPr>
          <a:lstStyle/>
          <a:p>
            <a:r>
              <a:rPr lang="en-US" sz="2300" b="1" dirty="0"/>
              <a:t>At-Large members </a:t>
            </a:r>
          </a:p>
          <a:p>
            <a:pPr marL="0" indent="0">
              <a:buNone/>
            </a:pPr>
            <a:r>
              <a:rPr lang="en-US" sz="2300" b="1" dirty="0"/>
              <a:t>Specify criteria  such as:</a:t>
            </a:r>
          </a:p>
          <a:p>
            <a:pPr lvl="1">
              <a:buFont typeface="Wingdings" panose="05000000000000000000" pitchFamily="2" charset="2"/>
              <a:buChar char="§"/>
            </a:pPr>
            <a:r>
              <a:rPr lang="en-US" sz="2300" dirty="0"/>
              <a:t>Educators	 </a:t>
            </a:r>
          </a:p>
          <a:p>
            <a:pPr lvl="1">
              <a:buFont typeface="Wingdings" panose="05000000000000000000" pitchFamily="2" charset="2"/>
              <a:buChar char="§"/>
            </a:pPr>
            <a:r>
              <a:rPr lang="en-US" sz="2300" dirty="0"/>
              <a:t>Partners who work with At-Risk Students </a:t>
            </a:r>
          </a:p>
          <a:p>
            <a:pPr lvl="1">
              <a:buFont typeface="Wingdings" panose="05000000000000000000" pitchFamily="2" charset="2"/>
              <a:buChar char="§"/>
            </a:pPr>
            <a:r>
              <a:rPr lang="en-US" sz="2300" dirty="0"/>
              <a:t>Non-education partners</a:t>
            </a:r>
          </a:p>
          <a:p>
            <a:r>
              <a:rPr lang="en-US" sz="2300" dirty="0"/>
              <a:t>Standing committees  appointed by the board of directors such as:</a:t>
            </a:r>
          </a:p>
          <a:p>
            <a:pPr marL="0" indent="0">
              <a:buNone/>
            </a:pPr>
            <a:r>
              <a:rPr lang="en-US" sz="2300" i="1" dirty="0"/>
              <a:t>Conference Chair, Membership Chair, Webmaster, Social Media, etc.</a:t>
            </a:r>
          </a:p>
          <a:p>
            <a:endParaRPr lang="en-US" dirty="0"/>
          </a:p>
        </p:txBody>
      </p:sp>
    </p:spTree>
    <p:extLst>
      <p:ext uri="{BB962C8B-B14F-4D97-AF65-F5344CB8AC3E}">
        <p14:creationId xmlns:p14="http://schemas.microsoft.com/office/powerpoint/2010/main" val="16150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Election of Board of Directors</a:t>
            </a:r>
          </a:p>
        </p:txBody>
      </p:sp>
      <p:sp>
        <p:nvSpPr>
          <p:cNvPr id="6" name="Content Placeholder 5"/>
          <p:cNvSpPr>
            <a:spLocks noGrp="1"/>
          </p:cNvSpPr>
          <p:nvPr>
            <p:ph idx="1"/>
          </p:nvPr>
        </p:nvSpPr>
        <p:spPr/>
        <p:txBody>
          <a:bodyPr>
            <a:normAutofit/>
          </a:bodyPr>
          <a:lstStyle/>
          <a:p>
            <a:r>
              <a:rPr lang="en-US" dirty="0"/>
              <a:t>Create a ballot of the membership to vote for the board of directors.</a:t>
            </a:r>
          </a:p>
          <a:p>
            <a:r>
              <a:rPr lang="en-US" dirty="0"/>
              <a:t>All applicants  for the board of directors need to sign Conflict of Interest Disclosure.</a:t>
            </a:r>
          </a:p>
          <a:p>
            <a:r>
              <a:rPr lang="en-US" dirty="0"/>
              <a:t>Hold an election for the membership to vote for the board of directors.</a:t>
            </a:r>
          </a:p>
          <a:p>
            <a:r>
              <a:rPr lang="en-US" dirty="0"/>
              <a:t>Announce the board of directors and create:</a:t>
            </a:r>
          </a:p>
          <a:p>
            <a:pPr lvl="1"/>
            <a:r>
              <a:rPr lang="en-US" dirty="0"/>
              <a:t>Letter head with the name of the association</a:t>
            </a:r>
          </a:p>
          <a:p>
            <a:pPr lvl="1"/>
            <a:r>
              <a:rPr lang="en-US" dirty="0"/>
              <a:t>Logo to identify the association</a:t>
            </a:r>
          </a:p>
          <a:p>
            <a:pPr lvl="1"/>
            <a:r>
              <a:rPr lang="en-US" dirty="0"/>
              <a:t>Web site </a:t>
            </a:r>
          </a:p>
          <a:p>
            <a:pPr lvl="1"/>
            <a:r>
              <a:rPr lang="en-US" dirty="0"/>
              <a:t>Membership roster</a:t>
            </a:r>
          </a:p>
        </p:txBody>
      </p:sp>
    </p:spTree>
    <p:extLst>
      <p:ext uri="{BB962C8B-B14F-4D97-AF65-F5344CB8AC3E}">
        <p14:creationId xmlns:p14="http://schemas.microsoft.com/office/powerpoint/2010/main" val="115370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Begin the 501(c)3 Application</a:t>
            </a:r>
          </a:p>
        </p:txBody>
      </p:sp>
      <p:sp>
        <p:nvSpPr>
          <p:cNvPr id="3" name="Content Placeholder 2"/>
          <p:cNvSpPr>
            <a:spLocks noGrp="1"/>
          </p:cNvSpPr>
          <p:nvPr>
            <p:ph idx="1"/>
          </p:nvPr>
        </p:nvSpPr>
        <p:spPr>
          <a:xfrm>
            <a:off x="1787978" y="2318657"/>
            <a:ext cx="9601200" cy="3581400"/>
          </a:xfrm>
        </p:spPr>
        <p:txBody>
          <a:bodyPr>
            <a:normAutofit/>
          </a:bodyPr>
          <a:lstStyle/>
          <a:p>
            <a:pPr marL="0" indent="0" algn="ctr">
              <a:buNone/>
            </a:pPr>
            <a:r>
              <a:rPr lang="en-US" b="1" dirty="0"/>
              <a:t>MUST HAVE THE FOLLOWING TO BEGIN THE 501(c)3 Application</a:t>
            </a:r>
          </a:p>
          <a:p>
            <a:r>
              <a:rPr lang="en-US" dirty="0"/>
              <a:t>Mission and Vision Statements.</a:t>
            </a:r>
          </a:p>
          <a:p>
            <a:r>
              <a:rPr lang="en-US" dirty="0"/>
              <a:t>By-Laws.</a:t>
            </a:r>
          </a:p>
          <a:p>
            <a:r>
              <a:rPr lang="en-US" dirty="0"/>
              <a:t>Define Roles and Responsibilities of the Board of Directors.</a:t>
            </a:r>
          </a:p>
          <a:p>
            <a:r>
              <a:rPr lang="en-US" dirty="0"/>
              <a:t>Apply for an EIN to begin the process of 501(c)3 status.</a:t>
            </a:r>
          </a:p>
          <a:p>
            <a:r>
              <a:rPr lang="en-US" dirty="0"/>
              <a:t>Treasurer and 1 board member needed to open a banking account.</a:t>
            </a:r>
          </a:p>
          <a:p>
            <a:pPr marL="0" indent="0">
              <a:buNone/>
            </a:pP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702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Hold 1</a:t>
            </a:r>
            <a:r>
              <a:rPr lang="en-US" baseline="30000" dirty="0"/>
              <a:t>st</a:t>
            </a:r>
            <a:r>
              <a:rPr lang="en-US" dirty="0"/>
              <a:t> Board Meeting</a:t>
            </a:r>
            <a:br>
              <a:rPr lang="en-US" dirty="0"/>
            </a:br>
            <a:r>
              <a:rPr lang="en-US" sz="2400" dirty="0"/>
              <a:t>Keep minutes of the meeting.</a:t>
            </a:r>
          </a:p>
        </p:txBody>
      </p:sp>
      <p:pic>
        <p:nvPicPr>
          <p:cNvPr id="4" name="Content Placeholder 3" descr="April 2017 UAEA Board Meeting Agenda Minutes send -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992" y="1790955"/>
            <a:ext cx="8866415" cy="4836226"/>
          </a:xfrm>
        </p:spPr>
      </p:pic>
      <p:sp>
        <p:nvSpPr>
          <p:cNvPr id="3" name="TextBox 2">
            <a:extLst>
              <a:ext uri="{FF2B5EF4-FFF2-40B4-BE49-F238E27FC236}">
                <a16:creationId xmlns="" xmlns:a16="http://schemas.microsoft.com/office/drawing/2014/main" id="{94B4D54D-A89F-4C1C-940A-A755DE2BF909}"/>
              </a:ext>
            </a:extLst>
          </p:cNvPr>
          <p:cNvSpPr txBox="1"/>
          <p:nvPr/>
        </p:nvSpPr>
        <p:spPr>
          <a:xfrm>
            <a:off x="2146852" y="2171700"/>
            <a:ext cx="874644" cy="400110"/>
          </a:xfrm>
          <a:prstGeom prst="rect">
            <a:avLst/>
          </a:prstGeom>
          <a:solidFill>
            <a:srgbClr val="FFFF00"/>
          </a:solidFill>
        </p:spPr>
        <p:txBody>
          <a:bodyPr wrap="square" rtlCol="0">
            <a:spAutoFit/>
          </a:bodyPr>
          <a:lstStyle/>
          <a:p>
            <a:r>
              <a:rPr lang="en-US" sz="2000" b="1" dirty="0"/>
              <a:t>YOUR</a:t>
            </a:r>
          </a:p>
        </p:txBody>
      </p:sp>
    </p:spTree>
    <p:extLst>
      <p:ext uri="{BB962C8B-B14F-4D97-AF65-F5344CB8AC3E}">
        <p14:creationId xmlns:p14="http://schemas.microsoft.com/office/powerpoint/2010/main" val="82292632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413</TotalTime>
  <Words>1050</Words>
  <Application>Microsoft Macintosh PowerPoint</Application>
  <PresentationFormat>Widescreen</PresentationFormat>
  <Paragraphs>114</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Franklin Gothic Book</vt:lpstr>
      <vt:lpstr>Wingdings</vt:lpstr>
      <vt:lpstr>Crop</vt:lpstr>
      <vt:lpstr>Organizing a state association</vt:lpstr>
      <vt:lpstr>Why a state alternative education association?</vt:lpstr>
      <vt:lpstr>Step 1  If Not YOU, then Who?</vt:lpstr>
      <vt:lpstr>Step 2 Document Minutes From Initial Meeting to Organize</vt:lpstr>
      <vt:lpstr>Step 3  Beginning of a State Association</vt:lpstr>
      <vt:lpstr>Step 4  Establish the Role of Board of Directors</vt:lpstr>
      <vt:lpstr>Step 5  Election of Board of Directors</vt:lpstr>
      <vt:lpstr>Step 6  Begin the 501(c)3 Application</vt:lpstr>
      <vt:lpstr>Step 7  Hold 1st Board Meeting Keep minutes of the meeting.</vt:lpstr>
      <vt:lpstr>Step 8  Create Your Association Mission and Vision Statements</vt:lpstr>
      <vt:lpstr>Step 9  Create and Vote on your Association By-Laws EXAMPLE</vt:lpstr>
      <vt:lpstr>Step 10  Locate Information for Incorporating a Nonprofit Corporation in Your State</vt:lpstr>
      <vt:lpstr>Step 11  Research Your State Requirements for Nonprofit Corporation Status </vt:lpstr>
      <vt:lpstr>General Guidelines </vt:lpstr>
      <vt:lpstr>Step 12  Apply for an Employer Identification Number (EIN) from the IRS</vt:lpstr>
      <vt:lpstr>Congratulations</vt:lpstr>
      <vt:lpstr>Now you need $$ to begin the 501(c)3 application  and NAEA is willing to help!</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a state association</dc:title>
  <dc:creator>Kathleen Chronister</dc:creator>
  <cp:lastModifiedBy>Anna Wilson</cp:lastModifiedBy>
  <cp:revision>49</cp:revision>
  <dcterms:created xsi:type="dcterms:W3CDTF">2017-06-12T16:47:57Z</dcterms:created>
  <dcterms:modified xsi:type="dcterms:W3CDTF">2018-02-13T14:11:04Z</dcterms:modified>
</cp:coreProperties>
</file>